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7" r:id="rId2"/>
    <p:sldId id="257" r:id="rId3"/>
    <p:sldId id="272" r:id="rId4"/>
    <p:sldId id="278" r:id="rId5"/>
    <p:sldId id="276" r:id="rId6"/>
    <p:sldId id="286" r:id="rId7"/>
    <p:sldId id="274" r:id="rId8"/>
    <p:sldId id="284" r:id="rId9"/>
    <p:sldId id="285" r:id="rId10"/>
    <p:sldId id="275" r:id="rId11"/>
    <p:sldId id="265" r:id="rId12"/>
    <p:sldId id="266" r:id="rId13"/>
    <p:sldId id="259" r:id="rId14"/>
    <p:sldId id="261" r:id="rId15"/>
    <p:sldId id="27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3391D"/>
    <a:srgbClr val="118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17" name="16 Marcador de pie de página"/>
          <p:cNvSpPr>
            <a:spLocks noGrp="1"/>
          </p:cNvSpPr>
          <p:nvPr>
            <p:ph type="ftr" sz="quarter" idx="11"/>
          </p:nvPr>
        </p:nvSpPr>
        <p:spPr/>
        <p:txBody>
          <a:bodyPr/>
          <a:lstStyle>
            <a:extLst/>
          </a:lstStyle>
          <a:p>
            <a:endParaRPr lang="es-MX" dirty="0"/>
          </a:p>
        </p:txBody>
      </p:sp>
      <p:sp>
        <p:nvSpPr>
          <p:cNvPr id="29" name="28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8" name="7 Marcador de pie de página"/>
          <p:cNvSpPr>
            <a:spLocks noGrp="1"/>
          </p:cNvSpPr>
          <p:nvPr>
            <p:ph type="ftr" sz="quarter" idx="11"/>
          </p:nvPr>
        </p:nvSpPr>
        <p:spPr/>
        <p:txBody>
          <a:bodyPr/>
          <a:lstStyle>
            <a:extLst/>
          </a:lstStyle>
          <a:p>
            <a:endParaRPr lang="es-MX" dirty="0"/>
          </a:p>
        </p:txBody>
      </p:sp>
      <p:sp>
        <p:nvSpPr>
          <p:cNvPr id="9" name="8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4" name="3 Marcador de pie de página"/>
          <p:cNvSpPr>
            <a:spLocks noGrp="1"/>
          </p:cNvSpPr>
          <p:nvPr>
            <p:ph type="ftr" sz="quarter" idx="11"/>
          </p:nvPr>
        </p:nvSpPr>
        <p:spPr/>
        <p:txBody>
          <a:bodyPr/>
          <a:lstStyle>
            <a:extLst/>
          </a:lstStyle>
          <a:p>
            <a:endParaRPr lang="es-MX" dirty="0"/>
          </a:p>
        </p:txBody>
      </p:sp>
      <p:sp>
        <p:nvSpPr>
          <p:cNvPr id="5" name="4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3" name="2 Marcador de pie de página"/>
          <p:cNvSpPr>
            <a:spLocks noGrp="1"/>
          </p:cNvSpPr>
          <p:nvPr>
            <p:ph type="ftr" sz="quarter" idx="11"/>
          </p:nvPr>
        </p:nvSpPr>
        <p:spPr/>
        <p:txBody>
          <a:bodyPr/>
          <a:lstStyle>
            <a:extLst/>
          </a:lstStyle>
          <a:p>
            <a:endParaRPr lang="es-MX" dirty="0"/>
          </a:p>
        </p:txBody>
      </p:sp>
      <p:sp>
        <p:nvSpPr>
          <p:cNvPr id="4" name="3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C813D33-DF85-4D5A-A62C-D0787A28A968}" type="datetimeFigureOut">
              <a:rPr lang="es-MX" smtClean="0"/>
              <a:pPr/>
              <a:t>22/02/2014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9FF71BDD-1F02-4E94-ABC7-4454FF61B2C3}"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0C813D33-DF85-4D5A-A62C-D0787A28A968}" type="datetimeFigureOut">
              <a:rPr lang="es-MX" smtClean="0"/>
              <a:pPr/>
              <a:t>22/02/2014</a:t>
            </a:fld>
            <a:endParaRPr lang="es-MX" dirty="0"/>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dirty="0"/>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9FF71BDD-1F02-4E94-ABC7-4454FF61B2C3}"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C813D33-DF85-4D5A-A62C-D0787A28A968}" type="datetimeFigureOut">
              <a:rPr lang="es-MX" smtClean="0"/>
              <a:pPr/>
              <a:t>22/02/2014</a:t>
            </a:fld>
            <a:endParaRPr lang="es-MX" dirty="0"/>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dirty="0"/>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FF71BDD-1F02-4E94-ABC7-4454FF61B2C3}" type="slidenum">
              <a:rPr lang="es-MX" smtClean="0"/>
              <a:pPr/>
              <a:t>‹Nº›</a:t>
            </a:fld>
            <a:endParaRPr lang="es-MX"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a:solidFill>
                  <a:srgbClr val="C00000"/>
                </a:solidFill>
              </a:rPr>
              <a:t>JURÁN</a:t>
            </a:r>
          </a:p>
        </p:txBody>
      </p:sp>
      <p:sp>
        <p:nvSpPr>
          <p:cNvPr id="3" name="2 Marcador de contenido"/>
          <p:cNvSpPr>
            <a:spLocks noGrp="1"/>
          </p:cNvSpPr>
          <p:nvPr>
            <p:ph idx="1"/>
          </p:nvPr>
        </p:nvSpPr>
        <p:spPr>
          <a:xfrm>
            <a:off x="914400" y="3284984"/>
            <a:ext cx="7772400" cy="3070576"/>
          </a:xfrm>
        </p:spPr>
        <p:txBody>
          <a:bodyPr/>
          <a:lstStyle/>
          <a:p>
            <a:pPr marL="68580" indent="0" algn="ctr">
              <a:buNone/>
            </a:pPr>
            <a:r>
              <a:rPr lang="es-MX" sz="3200" b="1" dirty="0">
                <a:solidFill>
                  <a:srgbClr val="00B0F0"/>
                </a:solidFill>
              </a:rPr>
              <a:t>EVALUACIÓN DE LA CALIDAD </a:t>
            </a:r>
          </a:p>
          <a:p>
            <a:pPr algn="ct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548680"/>
            <a:ext cx="2236787"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885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899592" y="332656"/>
            <a:ext cx="7772400" cy="914400"/>
          </a:xfrm>
        </p:spPr>
        <p:txBody>
          <a:bodyPr>
            <a:normAutofit fontScale="90000"/>
          </a:bodyPr>
          <a:lstStyle/>
          <a:p>
            <a:r>
              <a:rPr lang="es-MX" dirty="0" smtClean="0"/>
              <a:t>LA ESPERIAL DEL PROGRESO DE CALIDAD</a:t>
            </a:r>
            <a:endParaRPr lang="es-MX" dirty="0"/>
          </a:p>
        </p:txBody>
      </p:sp>
      <p:sp>
        <p:nvSpPr>
          <p:cNvPr id="2" name="1 Marcador de contenido"/>
          <p:cNvSpPr>
            <a:spLocks noGrp="1"/>
          </p:cNvSpPr>
          <p:nvPr>
            <p:ph idx="1"/>
          </p:nvPr>
        </p:nvSpPr>
        <p:spPr/>
        <p:txBody>
          <a:bodyPr>
            <a:normAutofit fontScale="92500"/>
          </a:bodyPr>
          <a:lstStyle/>
          <a:p>
            <a:pPr algn="just"/>
            <a:r>
              <a:rPr lang="es-ES" dirty="0" smtClean="0">
                <a:solidFill>
                  <a:srgbClr val="FF0000"/>
                </a:solidFill>
              </a:rPr>
              <a:t>"La espiral muestra una secuencia típica de actividades para poner un producto en le mercado. En las grandes empresas departamentalizamos esas actividades. Como resultado cada departamento realiza un proceso operativo, produce un producto y suministra dicho producto a otros departamentos receptores pueden ser considerados " clientes" que reciben los productos procedentes de los departamentos proveedores. </a:t>
            </a:r>
            <a:endParaRPr lang="es-MX" dirty="0" smtClean="0">
              <a:solidFill>
                <a:srgbClr val="FF0000"/>
              </a:solidFill>
            </a:endParaRP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476672"/>
            <a:ext cx="8352928" cy="5976664"/>
          </a:xfrm>
        </p:spPr>
        <p:txBody>
          <a:bodyPr>
            <a:normAutofit fontScale="70000" lnSpcReduction="20000"/>
          </a:bodyPr>
          <a:lstStyle/>
          <a:p>
            <a:pPr algn="just"/>
            <a:r>
              <a:rPr lang="es-MX" sz="3200" b="1" dirty="0" smtClean="0">
                <a:solidFill>
                  <a:schemeClr val="bg2">
                    <a:lumMod val="25000"/>
                  </a:schemeClr>
                </a:solidFill>
              </a:rPr>
              <a:t>ENFOQUE:</a:t>
            </a:r>
          </a:p>
          <a:p>
            <a:pPr algn="just"/>
            <a:r>
              <a:rPr lang="es-MX" sz="3200" dirty="0" smtClean="0">
                <a:solidFill>
                  <a:schemeClr val="accent2">
                    <a:lumMod val="50000"/>
                  </a:schemeClr>
                </a:solidFill>
              </a:rPr>
              <a:t/>
            </a:r>
            <a:br>
              <a:rPr lang="es-MX" sz="3200" dirty="0" smtClean="0">
                <a:solidFill>
                  <a:schemeClr val="accent2">
                    <a:lumMod val="50000"/>
                  </a:schemeClr>
                </a:solidFill>
              </a:rPr>
            </a:br>
            <a:r>
              <a:rPr lang="es-MX" sz="3200" dirty="0" smtClean="0">
                <a:solidFill>
                  <a:schemeClr val="accent2">
                    <a:lumMod val="50000"/>
                  </a:schemeClr>
                </a:solidFill>
              </a:rPr>
              <a:t/>
            </a:r>
            <a:br>
              <a:rPr lang="es-MX" sz="3200" dirty="0" smtClean="0">
                <a:solidFill>
                  <a:schemeClr val="accent2">
                    <a:lumMod val="50000"/>
                  </a:schemeClr>
                </a:solidFill>
              </a:rPr>
            </a:br>
            <a:r>
              <a:rPr lang="es-MX" sz="3200" b="1" dirty="0" smtClean="0">
                <a:solidFill>
                  <a:srgbClr val="FF0000"/>
                </a:solidFill>
              </a:rPr>
              <a:t>La adecuación al uso implica todas las características de un producto que el usuario reconoce que lo van a beneficiar. Esta adecuación siempre será determinada por el usuario o comprador, y nunca por el vendedor, o el fabricante.</a:t>
            </a:r>
          </a:p>
          <a:p>
            <a:pPr algn="just">
              <a:buNone/>
            </a:pPr>
            <a:r>
              <a:rPr lang="es-MX" sz="3200" dirty="0" smtClean="0">
                <a:solidFill>
                  <a:srgbClr val="FF0000"/>
                </a:solidFill>
              </a:rPr>
              <a:t/>
            </a:r>
            <a:br>
              <a:rPr lang="es-MX" sz="3200" dirty="0" smtClean="0">
                <a:solidFill>
                  <a:srgbClr val="FF0000"/>
                </a:solidFill>
              </a:rPr>
            </a:br>
            <a:r>
              <a:rPr lang="es-MX" sz="3200" b="1" dirty="0" smtClean="0">
                <a:solidFill>
                  <a:srgbClr val="FFC000"/>
                </a:solidFill>
              </a:rPr>
              <a:t/>
            </a:r>
            <a:br>
              <a:rPr lang="es-MX" sz="3200" b="1" dirty="0" smtClean="0">
                <a:solidFill>
                  <a:srgbClr val="FFC000"/>
                </a:solidFill>
              </a:rPr>
            </a:br>
            <a:r>
              <a:rPr lang="es-MX" sz="3200" b="1" dirty="0" smtClean="0">
                <a:solidFill>
                  <a:srgbClr val="FFC000"/>
                </a:solidFill>
              </a:rPr>
              <a:t>COBERTURA</a:t>
            </a:r>
            <a:r>
              <a:rPr lang="es-MX" sz="3200" dirty="0" smtClean="0">
                <a:solidFill>
                  <a:srgbClr val="FFC000"/>
                </a:solidFill>
              </a:rPr>
              <a:t>:</a:t>
            </a:r>
          </a:p>
          <a:p>
            <a:pPr algn="just">
              <a:buNone/>
            </a:pPr>
            <a:endParaRPr lang="es-MX" sz="3200" dirty="0" smtClean="0">
              <a:solidFill>
                <a:srgbClr val="FF0000"/>
              </a:solidFill>
            </a:endParaRPr>
          </a:p>
          <a:p>
            <a:pPr algn="just">
              <a:buNone/>
            </a:pPr>
            <a:r>
              <a:rPr lang="es-MX" sz="3200" b="1" dirty="0" smtClean="0">
                <a:solidFill>
                  <a:srgbClr val="FF0000"/>
                </a:solidFill>
              </a:rPr>
              <a:t>    La calidad de diseño nos asegura que el producto va a satisfacer las necesidades del usuario y que su diseño contemple el uso que le va a dar. Para poder hacer esto, primero se tiene que llevar a cabo una completa investigación del mercado, para definir las características del producto y las necesidades del cliente.</a:t>
            </a:r>
          </a:p>
          <a:p>
            <a:pPr algn="just">
              <a:buNone/>
            </a:pP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88640"/>
            <a:ext cx="8424936" cy="6669360"/>
          </a:xfrm>
        </p:spPr>
        <p:txBody>
          <a:bodyPr>
            <a:normAutofit fontScale="62500" lnSpcReduction="20000"/>
          </a:bodyPr>
          <a:lstStyle/>
          <a:p>
            <a:pPr algn="just"/>
            <a:endParaRPr lang="es-MX" sz="2900" b="1" dirty="0" smtClean="0">
              <a:solidFill>
                <a:srgbClr val="FFC000"/>
              </a:solidFill>
            </a:endParaRPr>
          </a:p>
          <a:p>
            <a:pPr algn="just"/>
            <a:r>
              <a:rPr lang="es-MX" sz="2900" b="1" dirty="0" smtClean="0">
                <a:solidFill>
                  <a:srgbClr val="FFC000"/>
                </a:solidFill>
              </a:rPr>
              <a:t>GESTIÓN </a:t>
            </a:r>
            <a:r>
              <a:rPr lang="es-MX" sz="2900" b="1" dirty="0" smtClean="0">
                <a:solidFill>
                  <a:srgbClr val="FFC000"/>
                </a:solidFill>
              </a:rPr>
              <a:t>ADMINISTRATIVA:</a:t>
            </a:r>
          </a:p>
          <a:p>
            <a:pPr algn="just"/>
            <a:r>
              <a:rPr lang="es-MX" sz="3200" dirty="0" smtClean="0">
                <a:solidFill>
                  <a:srgbClr val="FF0000"/>
                </a:solidFill>
              </a:rPr>
              <a:t>La calidad de conformancía esta tiene que ver con el grado en que el producto o servicio se apegue a las características planeadas y que se cumplan las especificaciones de proceso y de diseño. Para poder lograr esto, debe contarse con la tecnología, administración y mano de obra adecuada.</a:t>
            </a:r>
          </a:p>
          <a:p>
            <a:pPr algn="just"/>
            <a:r>
              <a:rPr lang="es-MX" dirty="0" smtClean="0"/>
              <a:t/>
            </a:r>
            <a:br>
              <a:rPr lang="es-MX" dirty="0" smtClean="0"/>
            </a:br>
            <a:r>
              <a:rPr lang="es-MX" dirty="0" smtClean="0"/>
              <a:t/>
            </a:r>
            <a:br>
              <a:rPr lang="es-MX" dirty="0" smtClean="0"/>
            </a:br>
            <a:r>
              <a:rPr lang="es-MX" b="1" dirty="0" smtClean="0">
                <a:solidFill>
                  <a:srgbClr val="FFC000"/>
                </a:solidFill>
              </a:rPr>
              <a:t>PRESTIGIO:</a:t>
            </a:r>
          </a:p>
          <a:p>
            <a:pPr algn="just"/>
            <a:r>
              <a:rPr lang="es-MX" sz="3200" dirty="0" smtClean="0">
                <a:solidFill>
                  <a:srgbClr val="FF0000"/>
                </a:solidFill>
              </a:rPr>
              <a:t>La disponibilidad es otro factor de la adecuación de la calidad al uso, este se define durante el uso del producto, y tiene que ver con el desempeño que tenga y su vida útil. Si usamos un articulo y falla a la semana entonces este no será disponible aunque hubiera sido la mejor opción en el momento de la compra. El articulo debe de servir de manera continua al usuario</a:t>
            </a:r>
            <a:r>
              <a:rPr lang="es-MX" b="1" dirty="0" smtClean="0">
                <a:solidFill>
                  <a:srgbClr val="00B050"/>
                </a:solidFill>
              </a:rPr>
              <a:t>.</a:t>
            </a:r>
            <a:br>
              <a:rPr lang="es-MX" b="1" dirty="0" smtClean="0">
                <a:solidFill>
                  <a:srgbClr val="00B050"/>
                </a:solidFill>
              </a:rPr>
            </a:br>
            <a:r>
              <a:rPr lang="es-MX" dirty="0" smtClean="0"/>
              <a:t/>
            </a:r>
            <a:br>
              <a:rPr lang="es-MX" dirty="0" smtClean="0"/>
            </a:br>
            <a:endParaRPr lang="es-MX" dirty="0" smtClean="0"/>
          </a:p>
          <a:p>
            <a:pPr algn="just"/>
            <a:r>
              <a:rPr lang="es-MX" b="1" dirty="0" smtClean="0">
                <a:solidFill>
                  <a:srgbClr val="FFC000"/>
                </a:solidFill>
              </a:rPr>
              <a:t>EFICACIA:</a:t>
            </a:r>
          </a:p>
          <a:p>
            <a:pPr algn="just"/>
            <a:r>
              <a:rPr lang="es-MX" sz="3200" dirty="0" smtClean="0">
                <a:solidFill>
                  <a:srgbClr val="FF0000"/>
                </a:solidFill>
              </a:rPr>
              <a:t>El servicio técnico por ultimo este define la parte de la calidad que tiene que ver con el factor humano de la compañía. El servicio de soporte técnico, debe estar latamente capacitado y actuar de manera inmediata para poder causar al cliente la sensación de que esta en buenas manos.</a:t>
            </a:r>
          </a:p>
          <a:p>
            <a:pPr algn="just"/>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dew.uniclick.com.pe/wp-content/uploads/2007/08/pareto1.gif"/>
          <p:cNvPicPr>
            <a:picLocks noChangeAspect="1" noChangeArrowheads="1"/>
          </p:cNvPicPr>
          <p:nvPr/>
        </p:nvPicPr>
        <p:blipFill>
          <a:blip r:embed="rId2" cstate="print"/>
          <a:srcRect/>
          <a:stretch>
            <a:fillRect/>
          </a:stretch>
        </p:blipFill>
        <p:spPr bwMode="auto">
          <a:xfrm>
            <a:off x="2555776" y="260648"/>
            <a:ext cx="4104456" cy="631215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TRILOGÍA DE JURÁN</a:t>
            </a:r>
            <a:endParaRPr lang="es-MX" dirty="0"/>
          </a:p>
        </p:txBody>
      </p:sp>
      <p:sp>
        <p:nvSpPr>
          <p:cNvPr id="2" name="1 Marcador de contenido"/>
          <p:cNvSpPr>
            <a:spLocks noGrp="1"/>
          </p:cNvSpPr>
          <p:nvPr>
            <p:ph idx="1"/>
          </p:nvPr>
        </p:nvSpPr>
        <p:spPr/>
        <p:txBody>
          <a:bodyPr>
            <a:normAutofit/>
          </a:bodyPr>
          <a:lstStyle/>
          <a:p>
            <a:pPr algn="just"/>
            <a:endParaRPr lang="es-ES" b="1" dirty="0" smtClean="0">
              <a:solidFill>
                <a:srgbClr val="FF0066"/>
              </a:solidFill>
            </a:endParaRPr>
          </a:p>
          <a:p>
            <a:pPr marL="68580" indent="0" algn="just">
              <a:buNone/>
            </a:pPr>
            <a:r>
              <a:rPr lang="es-ES" dirty="0" smtClean="0">
                <a:solidFill>
                  <a:srgbClr val="FF0000"/>
                </a:solidFill>
              </a:rPr>
              <a:t>También </a:t>
            </a:r>
            <a:r>
              <a:rPr lang="es-ES" dirty="0" smtClean="0">
                <a:solidFill>
                  <a:srgbClr val="FF0000"/>
                </a:solidFill>
              </a:rPr>
              <a:t>desarrolló la "trilogía de Juran," un </a:t>
            </a:r>
            <a:r>
              <a:rPr lang="es-ES" u="sng" dirty="0" smtClean="0">
                <a:solidFill>
                  <a:srgbClr val="FF0000"/>
                </a:solidFill>
              </a:rPr>
              <a:t>enfoque</a:t>
            </a:r>
            <a:r>
              <a:rPr lang="es-ES" dirty="0" smtClean="0">
                <a:solidFill>
                  <a:srgbClr val="FF0000"/>
                </a:solidFill>
              </a:rPr>
              <a:t> de la gestión de que se compone de tres procesos de gestión: la planificación, el control de la calidad y la mejora de la calidad</a:t>
            </a:r>
            <a:endParaRPr lang="es-MX" dirty="0" smtClean="0">
              <a:solidFill>
                <a:srgbClr val="FF0000"/>
              </a:solidFill>
            </a:endParaRPr>
          </a:p>
          <a:p>
            <a:pPr algn="just">
              <a:buNone/>
            </a:pPr>
            <a:endParaRPr lang="es-ES"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827584" y="260648"/>
            <a:ext cx="7772400" cy="914400"/>
          </a:xfrm>
        </p:spPr>
        <p:txBody>
          <a:bodyPr>
            <a:noAutofit/>
          </a:bodyPr>
          <a:lstStyle/>
          <a:p>
            <a:r>
              <a:rPr lang="es-MX" sz="2800" dirty="0" smtClean="0"/>
              <a:t>SECUENCIA UNIVERSIAL DE MEJORAMIENTO:</a:t>
            </a:r>
            <a:endParaRPr lang="es-MX" sz="2800" dirty="0"/>
          </a:p>
        </p:txBody>
      </p:sp>
      <p:sp>
        <p:nvSpPr>
          <p:cNvPr id="2" name="1 Marcador de contenido"/>
          <p:cNvSpPr>
            <a:spLocks noGrp="1"/>
          </p:cNvSpPr>
          <p:nvPr>
            <p:ph idx="1"/>
          </p:nvPr>
        </p:nvSpPr>
        <p:spPr>
          <a:xfrm>
            <a:off x="914400" y="1196752"/>
            <a:ext cx="7772400" cy="5158808"/>
          </a:xfrm>
        </p:spPr>
        <p:txBody>
          <a:bodyPr>
            <a:normAutofit fontScale="40000" lnSpcReduction="20000"/>
          </a:bodyPr>
          <a:lstStyle/>
          <a:p>
            <a:pPr marL="68580" indent="0">
              <a:buNone/>
            </a:pPr>
            <a:endParaRPr lang="es-MX" sz="6200" dirty="0" smtClean="0">
              <a:solidFill>
                <a:srgbClr val="FF0000"/>
              </a:solidFill>
            </a:endParaRPr>
          </a:p>
          <a:p>
            <a:pPr marL="68580" indent="0">
              <a:buNone/>
            </a:pPr>
            <a:r>
              <a:rPr lang="es-MX" sz="6200" dirty="0" smtClean="0">
                <a:solidFill>
                  <a:srgbClr val="FF0000"/>
                </a:solidFill>
              </a:rPr>
              <a:t>Para </a:t>
            </a:r>
            <a:r>
              <a:rPr lang="es-MX" sz="6200" dirty="0" smtClean="0">
                <a:solidFill>
                  <a:srgbClr val="FF0000"/>
                </a:solidFill>
              </a:rPr>
              <a:t>realizar un cambio se debe de seguir esta secuencia:</a:t>
            </a:r>
            <a:br>
              <a:rPr lang="es-MX" sz="6200" dirty="0" smtClean="0">
                <a:solidFill>
                  <a:srgbClr val="FF0000"/>
                </a:solidFill>
              </a:rPr>
            </a:br>
            <a:r>
              <a:rPr lang="es-MX" sz="6200" dirty="0" smtClean="0">
                <a:solidFill>
                  <a:srgbClr val="FF0000"/>
                </a:solidFill>
              </a:rPr>
              <a:t/>
            </a:r>
            <a:br>
              <a:rPr lang="es-MX" sz="6200" dirty="0" smtClean="0">
                <a:solidFill>
                  <a:srgbClr val="FF0000"/>
                </a:solidFill>
              </a:rPr>
            </a:br>
            <a:r>
              <a:rPr lang="es-MX" sz="6200" dirty="0" smtClean="0">
                <a:solidFill>
                  <a:srgbClr val="FF0000"/>
                </a:solidFill>
              </a:rPr>
              <a:t>- Primero es necesario probar que el cambio significativo es necesario.</a:t>
            </a:r>
            <a:br>
              <a:rPr lang="es-MX" sz="6200" dirty="0" smtClean="0">
                <a:solidFill>
                  <a:srgbClr val="FF0000"/>
                </a:solidFill>
              </a:rPr>
            </a:br>
            <a:r>
              <a:rPr lang="es-MX" sz="6200" dirty="0" smtClean="0">
                <a:solidFill>
                  <a:srgbClr val="FF0000"/>
                </a:solidFill>
              </a:rPr>
              <a:t/>
            </a:r>
            <a:br>
              <a:rPr lang="es-MX" sz="6200" dirty="0" smtClean="0">
                <a:solidFill>
                  <a:srgbClr val="FF0000"/>
                </a:solidFill>
              </a:rPr>
            </a:br>
            <a:r>
              <a:rPr lang="es-MX" sz="6200" dirty="0" smtClean="0">
                <a:solidFill>
                  <a:srgbClr val="FF0000"/>
                </a:solidFill>
              </a:rPr>
              <a:t>- Identificar los proyectos que van a justificar los esfuerzos para alcanzar una mejora.</a:t>
            </a:r>
            <a:br>
              <a:rPr lang="es-MX" sz="6200" dirty="0" smtClean="0">
                <a:solidFill>
                  <a:srgbClr val="FF0000"/>
                </a:solidFill>
              </a:rPr>
            </a:br>
            <a:r>
              <a:rPr lang="es-MX" sz="6200" dirty="0" smtClean="0">
                <a:solidFill>
                  <a:srgbClr val="FF0000"/>
                </a:solidFill>
              </a:rPr>
              <a:t/>
            </a:r>
            <a:br>
              <a:rPr lang="es-MX" sz="6200" dirty="0" smtClean="0">
                <a:solidFill>
                  <a:srgbClr val="FF0000"/>
                </a:solidFill>
              </a:rPr>
            </a:br>
            <a:r>
              <a:rPr lang="es-MX" sz="6200" dirty="0" smtClean="0">
                <a:solidFill>
                  <a:srgbClr val="FF0000"/>
                </a:solidFill>
              </a:rPr>
              <a:t>- Organizarse para asegurar que tenemos los nuevos conocimientos requeridos, para tener una acción eficaz.</a:t>
            </a:r>
            <a:br>
              <a:rPr lang="es-MX" sz="6200" dirty="0" smtClean="0">
                <a:solidFill>
                  <a:srgbClr val="FF0000"/>
                </a:solidFill>
              </a:rPr>
            </a:br>
            <a:r>
              <a:rPr lang="es-MX" sz="6200" dirty="0" smtClean="0">
                <a:solidFill>
                  <a:srgbClr val="FF0000"/>
                </a:solidFill>
              </a:rPr>
              <a:t/>
            </a:r>
            <a:br>
              <a:rPr lang="es-MX" sz="6200" dirty="0" smtClean="0">
                <a:solidFill>
                  <a:srgbClr val="FF0000"/>
                </a:solidFill>
              </a:rPr>
            </a:br>
            <a:r>
              <a:rPr lang="es-MX" sz="6200" dirty="0" smtClean="0">
                <a:solidFill>
                  <a:srgbClr val="FF0000"/>
                </a:solidFill>
              </a:rPr>
              <a:t>- Analizar el comportamiento actual.</a:t>
            </a:r>
            <a:br>
              <a:rPr lang="es-MX" sz="6200" dirty="0" smtClean="0">
                <a:solidFill>
                  <a:srgbClr val="FF0000"/>
                </a:solidFill>
              </a:rPr>
            </a:b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smtClean="0">
                <a:solidFill>
                  <a:srgbClr val="92D050"/>
                </a:solidFill>
              </a:rPr>
              <a:t>Joseph Moses Juran </a:t>
            </a:r>
            <a:endParaRPr lang="es-MX" i="1" dirty="0">
              <a:solidFill>
                <a:srgbClr val="92D050"/>
              </a:solidFill>
            </a:endParaRPr>
          </a:p>
        </p:txBody>
      </p:sp>
      <p:sp>
        <p:nvSpPr>
          <p:cNvPr id="3" name="2 Marcador de contenido"/>
          <p:cNvSpPr>
            <a:spLocks noGrp="1"/>
          </p:cNvSpPr>
          <p:nvPr>
            <p:ph idx="1"/>
          </p:nvPr>
        </p:nvSpPr>
        <p:spPr>
          <a:xfrm>
            <a:off x="467544" y="1196752"/>
            <a:ext cx="8229600" cy="4525963"/>
          </a:xfrm>
        </p:spPr>
        <p:txBody>
          <a:bodyPr/>
          <a:lstStyle/>
          <a:p>
            <a:pPr algn="ctr">
              <a:buNone/>
            </a:pPr>
            <a:r>
              <a:rPr lang="es-ES" dirty="0" smtClean="0">
                <a:solidFill>
                  <a:srgbClr val="C00000"/>
                </a:solidFill>
              </a:rPr>
              <a:t>(24 de diciembre de 1904 - 28 de febrero de 2008) </a:t>
            </a:r>
          </a:p>
          <a:p>
            <a:pPr algn="just"/>
            <a:r>
              <a:rPr lang="es-ES" dirty="0" smtClean="0">
                <a:solidFill>
                  <a:srgbClr val="C00000"/>
                </a:solidFill>
              </a:rPr>
              <a:t>Fue un consultor de gestión del siglo 20 que es principalmente recordado como un evangelista de la calidad y la gestión de la calidad y la escritura de varios libros influyentes sobre esos temas.</a:t>
            </a:r>
            <a:endParaRPr lang="es-ES" baseline="30000" dirty="0" smtClean="0">
              <a:solidFill>
                <a:srgbClr val="C00000"/>
              </a:solidFill>
            </a:endParaRPr>
          </a:p>
          <a:p>
            <a:endParaRPr lang="es-MX" dirty="0"/>
          </a:p>
        </p:txBody>
      </p:sp>
      <p:pic>
        <p:nvPicPr>
          <p:cNvPr id="4" name="Picture 2" descr="http://www.websatafi.com/joomla/images/stories/calidadempresas.jpg"/>
          <p:cNvPicPr>
            <a:picLocks noChangeAspect="1" noChangeArrowheads="1"/>
          </p:cNvPicPr>
          <p:nvPr/>
        </p:nvPicPr>
        <p:blipFill>
          <a:blip r:embed="rId2" cstate="print"/>
          <a:srcRect/>
          <a:stretch>
            <a:fillRect/>
          </a:stretch>
        </p:blipFill>
        <p:spPr bwMode="auto">
          <a:xfrm>
            <a:off x="3491880" y="4221088"/>
            <a:ext cx="2361357" cy="238159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MX" sz="2400" dirty="0" smtClean="0">
                <a:solidFill>
                  <a:srgbClr val="00B050"/>
                </a:solidFill>
              </a:rPr>
              <a:t>INTRODUCCIÓN</a:t>
            </a:r>
            <a:endParaRPr lang="es-MX" sz="2400" dirty="0">
              <a:solidFill>
                <a:srgbClr val="00B050"/>
              </a:solidFill>
            </a:endParaRPr>
          </a:p>
        </p:txBody>
      </p:sp>
      <p:sp>
        <p:nvSpPr>
          <p:cNvPr id="2" name="1 Marcador de contenido"/>
          <p:cNvSpPr>
            <a:spLocks noGrp="1"/>
          </p:cNvSpPr>
          <p:nvPr>
            <p:ph idx="1"/>
          </p:nvPr>
        </p:nvSpPr>
        <p:spPr>
          <a:xfrm>
            <a:off x="457200" y="1052736"/>
            <a:ext cx="8363272" cy="5400600"/>
          </a:xfrm>
        </p:spPr>
        <p:txBody>
          <a:bodyPr numCol="2">
            <a:normAutofit/>
          </a:bodyPr>
          <a:lstStyle/>
          <a:p>
            <a:pPr algn="just"/>
            <a:r>
              <a:rPr lang="es-ES" dirty="0" smtClean="0">
                <a:solidFill>
                  <a:srgbClr val="C00000"/>
                </a:solidFill>
              </a:rPr>
              <a:t>Esta </a:t>
            </a:r>
            <a:r>
              <a:rPr lang="es-ES" dirty="0" smtClean="0">
                <a:solidFill>
                  <a:srgbClr val="C00000"/>
                </a:solidFill>
              </a:rPr>
              <a:t>dio a conocer que los problemas se encontraban en la planificación de la calidad en sí; las perdidas en ventas, costos de la mala calidad y las amenazas a la sociedades resume a la crisis de la calidad. </a:t>
            </a:r>
            <a:endParaRPr lang="es-MX" dirty="0" smtClean="0">
              <a:solidFill>
                <a:srgbClr val="C00000"/>
              </a:solidFill>
            </a:endParaRPr>
          </a:p>
        </p:txBody>
      </p:sp>
      <p:pic>
        <p:nvPicPr>
          <p:cNvPr id="4" name="Picture 4" descr="http://www.accounting.me.uk/images/stories/Images/cut_costs.jpg"/>
          <p:cNvPicPr>
            <a:picLocks noChangeAspect="1" noChangeArrowheads="1"/>
          </p:cNvPicPr>
          <p:nvPr/>
        </p:nvPicPr>
        <p:blipFill>
          <a:blip r:embed="rId2" cstate="print"/>
          <a:srcRect/>
          <a:stretch>
            <a:fillRect/>
          </a:stretch>
        </p:blipFill>
        <p:spPr bwMode="auto">
          <a:xfrm>
            <a:off x="7348098" y="3501008"/>
            <a:ext cx="1456900" cy="1584176"/>
          </a:xfrm>
          <a:prstGeom prst="rect">
            <a:avLst/>
          </a:prstGeom>
          <a:noFill/>
        </p:spPr>
      </p:pic>
      <p:pic>
        <p:nvPicPr>
          <p:cNvPr id="63490" name="Picture 2" descr="http://www.oni.escuelas.edu.ar/2002/cordoba/huerta-familiar/planificacion.gif"/>
          <p:cNvPicPr>
            <a:picLocks noChangeAspect="1" noChangeArrowheads="1" noCrop="1"/>
          </p:cNvPicPr>
          <p:nvPr/>
        </p:nvPicPr>
        <p:blipFill>
          <a:blip r:embed="rId3" cstate="print"/>
          <a:srcRect/>
          <a:stretch>
            <a:fillRect/>
          </a:stretch>
        </p:blipFill>
        <p:spPr bwMode="auto">
          <a:xfrm>
            <a:off x="5599543" y="1416274"/>
            <a:ext cx="2448272" cy="1487829"/>
          </a:xfrm>
          <a:prstGeom prst="rect">
            <a:avLst/>
          </a:prstGeom>
          <a:noFill/>
        </p:spPr>
      </p:pic>
      <p:pic>
        <p:nvPicPr>
          <p:cNvPr id="63492" name="Picture 4" descr="http://blogs.clarin.com/blogfiles/el-rincon-de-fredy-clarin/logoBIG_CRISIS.gif"/>
          <p:cNvPicPr>
            <a:picLocks noChangeAspect="1" noChangeArrowheads="1"/>
          </p:cNvPicPr>
          <p:nvPr/>
        </p:nvPicPr>
        <p:blipFill>
          <a:blip r:embed="rId4" cstate="print"/>
          <a:srcRect/>
          <a:stretch>
            <a:fillRect/>
          </a:stretch>
        </p:blipFill>
        <p:spPr bwMode="auto">
          <a:xfrm>
            <a:off x="5148064" y="3717032"/>
            <a:ext cx="1152128" cy="115212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21668" y="188640"/>
            <a:ext cx="8352928" cy="3096344"/>
          </a:xfrm>
        </p:spPr>
        <p:txBody>
          <a:bodyPr numCol="1">
            <a:normAutofit/>
          </a:bodyPr>
          <a:lstStyle/>
          <a:p>
            <a:pPr marL="68580" indent="0" algn="just">
              <a:buNone/>
            </a:pPr>
            <a:endParaRPr lang="es-ES" sz="2800" b="1" dirty="0" smtClean="0">
              <a:solidFill>
                <a:schemeClr val="accent4">
                  <a:lumMod val="50000"/>
                </a:schemeClr>
              </a:solidFill>
            </a:endParaRPr>
          </a:p>
          <a:p>
            <a:pPr algn="just"/>
            <a:r>
              <a:rPr lang="es-ES" sz="2800" b="1" dirty="0" smtClean="0">
                <a:solidFill>
                  <a:srgbClr val="C00000"/>
                </a:solidFill>
              </a:rPr>
              <a:t>En aquella época sus tácticas fueron: exhibiciones, eslóganes, carteles, estandartes y toda clase de colorido carnaval, que creo conciencia pero no comportamiento para la calidad.</a:t>
            </a:r>
            <a:endParaRPr lang="es-MX" sz="2800" b="1" dirty="0" smtClean="0">
              <a:solidFill>
                <a:srgbClr val="C00000"/>
              </a:solidFill>
            </a:endParaRPr>
          </a:p>
          <a:p>
            <a:endParaRPr lang="es-MX" dirty="0"/>
          </a:p>
        </p:txBody>
      </p:sp>
      <p:pic>
        <p:nvPicPr>
          <p:cNvPr id="7" name="Picture 4" descr="http://www.fundipp.org/files/4ab10d8d0809c/im_servicios.png"/>
          <p:cNvPicPr>
            <a:picLocks noChangeAspect="1" noChangeArrowheads="1"/>
          </p:cNvPicPr>
          <p:nvPr/>
        </p:nvPicPr>
        <p:blipFill>
          <a:blip r:embed="rId2" cstate="print"/>
          <a:srcRect/>
          <a:stretch>
            <a:fillRect/>
          </a:stretch>
        </p:blipFill>
        <p:spPr bwMode="auto">
          <a:xfrm>
            <a:off x="3059832" y="2996952"/>
            <a:ext cx="3276600" cy="34861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90872" y="476672"/>
            <a:ext cx="8229600" cy="1143000"/>
          </a:xfrm>
        </p:spPr>
        <p:txBody>
          <a:bodyPr>
            <a:normAutofit/>
          </a:bodyPr>
          <a:lstStyle/>
          <a:p>
            <a:pPr algn="ctr"/>
            <a:r>
              <a:rPr lang="es-MX" dirty="0" smtClean="0">
                <a:solidFill>
                  <a:srgbClr val="00B050"/>
                </a:solidFill>
              </a:rPr>
              <a:t>LA LECCIÓN QUE OBTUVIERON FUE:</a:t>
            </a:r>
            <a:endParaRPr lang="es-MX" dirty="0">
              <a:solidFill>
                <a:srgbClr val="00B050"/>
              </a:solidFill>
            </a:endParaRPr>
          </a:p>
        </p:txBody>
      </p:sp>
      <p:sp>
        <p:nvSpPr>
          <p:cNvPr id="2" name="1 Marcador de contenido"/>
          <p:cNvSpPr>
            <a:spLocks noGrp="1"/>
          </p:cNvSpPr>
          <p:nvPr>
            <p:ph idx="1"/>
          </p:nvPr>
        </p:nvSpPr>
        <p:spPr>
          <a:xfrm>
            <a:off x="590872" y="908720"/>
            <a:ext cx="8229600" cy="4165923"/>
          </a:xfrm>
        </p:spPr>
        <p:txBody>
          <a:bodyPr/>
          <a:lstStyle/>
          <a:p>
            <a:pPr>
              <a:buNone/>
            </a:pPr>
            <a:endParaRPr lang="es-MX" dirty="0" smtClean="0"/>
          </a:p>
          <a:p>
            <a:pPr lvl="0" algn="just"/>
            <a:r>
              <a:rPr lang="es-ES" dirty="0" smtClean="0">
                <a:solidFill>
                  <a:srgbClr val="C00000"/>
                </a:solidFill>
              </a:rPr>
              <a:t>Establecer los objetivos específicos que se han de alcanzar y los planes para alcanzar dichos objetivos.</a:t>
            </a:r>
            <a:endParaRPr lang="es-MX" dirty="0" smtClean="0">
              <a:solidFill>
                <a:srgbClr val="C00000"/>
              </a:solidFill>
            </a:endParaRPr>
          </a:p>
          <a:p>
            <a:pPr lvl="0" algn="just"/>
            <a:r>
              <a:rPr lang="es-ES" dirty="0" smtClean="0">
                <a:solidFill>
                  <a:srgbClr val="C00000"/>
                </a:solidFill>
              </a:rPr>
              <a:t>Asignar una responsabilidad clara para cumplir los objetivos</a:t>
            </a:r>
            <a:endParaRPr lang="es-MX" dirty="0" smtClean="0">
              <a:solidFill>
                <a:srgbClr val="C00000"/>
              </a:solidFill>
            </a:endParaRPr>
          </a:p>
          <a:p>
            <a:pPr lvl="0" algn="just"/>
            <a:r>
              <a:rPr lang="es-ES" dirty="0" smtClean="0">
                <a:solidFill>
                  <a:srgbClr val="C00000"/>
                </a:solidFill>
              </a:rPr>
              <a:t>Recompensar por los resultados obtenidos.</a:t>
            </a:r>
            <a:endParaRPr lang="es-MX" dirty="0" smtClean="0">
              <a:solidFill>
                <a:srgbClr val="C00000"/>
              </a:solidFill>
            </a:endParaRPr>
          </a:p>
          <a:p>
            <a:pPr algn="just"/>
            <a:endParaRPr lang="es-MX" dirty="0" smtClean="0">
              <a:solidFill>
                <a:srgbClr val="118D11"/>
              </a:solidFill>
            </a:endParaRPr>
          </a:p>
          <a:p>
            <a:endParaRPr lang="es-MX" dirty="0"/>
          </a:p>
        </p:txBody>
      </p:sp>
      <p:pic>
        <p:nvPicPr>
          <p:cNvPr id="59394" name="Picture 2" descr="http://blog.cochesalaventa.com/wp-content/uploads/fotos/Primera-ronda-de-CAFE-objetivos-que-se-anunci_-el-D_a-de-la-Tierra.jpg"/>
          <p:cNvPicPr>
            <a:picLocks noChangeAspect="1" noChangeArrowheads="1"/>
          </p:cNvPicPr>
          <p:nvPr/>
        </p:nvPicPr>
        <p:blipFill>
          <a:blip r:embed="rId2" cstate="print"/>
          <a:srcRect/>
          <a:stretch>
            <a:fillRect/>
          </a:stretch>
        </p:blipFill>
        <p:spPr bwMode="auto">
          <a:xfrm>
            <a:off x="6588224" y="4509120"/>
            <a:ext cx="2232248" cy="22322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534044"/>
            <a:ext cx="7772400" cy="4572000"/>
          </a:xfrm>
        </p:spPr>
        <p:txBody>
          <a:bodyPr/>
          <a:lstStyle/>
          <a:p>
            <a:pPr algn="just"/>
            <a:r>
              <a:rPr lang="es-ES" sz="3600" dirty="0">
                <a:solidFill>
                  <a:srgbClr val="C00000"/>
                </a:solidFill>
              </a:rPr>
              <a:t>Juran se reconoce como la persona que agrego la calidad a la dimensión humana, lo que nosotros llamamos ahora la dirección de calidad total</a:t>
            </a:r>
            <a:r>
              <a:rPr lang="es-ES" sz="3600" dirty="0" smtClean="0">
                <a:solidFill>
                  <a:srgbClr val="C00000"/>
                </a:solidFill>
              </a:rPr>
              <a:t>.</a:t>
            </a:r>
          </a:p>
          <a:p>
            <a:endParaRPr lang="es-ES" sz="3200" b="1" dirty="0">
              <a:solidFill>
                <a:schemeClr val="accent4">
                  <a:lumMod val="50000"/>
                </a:schemeClr>
              </a:solidFill>
            </a:endParaRPr>
          </a:p>
          <a:p>
            <a:endParaRPr lang="es-MX" dirty="0"/>
          </a:p>
        </p:txBody>
      </p:sp>
      <p:pic>
        <p:nvPicPr>
          <p:cNvPr id="4" name="Picture 2" descr="http://educa-con-tecnologia.wikispaces.com/file/view/cmi-estrategias.jpg/50114917/cmi-estrategias.jpg"/>
          <p:cNvPicPr>
            <a:picLocks noChangeAspect="1" noChangeArrowheads="1"/>
          </p:cNvPicPr>
          <p:nvPr/>
        </p:nvPicPr>
        <p:blipFill>
          <a:blip r:embed="rId2" cstate="print"/>
          <a:srcRect/>
          <a:stretch>
            <a:fillRect/>
          </a:stretch>
        </p:blipFill>
        <p:spPr bwMode="auto">
          <a:xfrm>
            <a:off x="4067944" y="3610344"/>
            <a:ext cx="2304256" cy="2933801"/>
          </a:xfrm>
          <a:prstGeom prst="rect">
            <a:avLst/>
          </a:prstGeom>
          <a:ln>
            <a:noFill/>
          </a:ln>
          <a:effectLst>
            <a:softEdge rad="112500"/>
          </a:effectLst>
        </p:spPr>
      </p:pic>
    </p:spTree>
    <p:extLst>
      <p:ext uri="{BB962C8B-B14F-4D97-AF65-F5344CB8AC3E}">
        <p14:creationId xmlns:p14="http://schemas.microsoft.com/office/powerpoint/2010/main" val="424077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88640"/>
            <a:ext cx="8208912" cy="5544616"/>
          </a:xfrm>
        </p:spPr>
        <p:txBody>
          <a:bodyPr>
            <a:normAutofit/>
          </a:bodyPr>
          <a:lstStyle/>
          <a:p>
            <a:pPr algn="just"/>
            <a:endParaRPr lang="es-ES" b="1" dirty="0" smtClean="0">
              <a:solidFill>
                <a:srgbClr val="FF0066"/>
              </a:solidFill>
            </a:endParaRPr>
          </a:p>
          <a:p>
            <a:pPr marL="68580" indent="0" algn="ctr">
              <a:buNone/>
            </a:pPr>
            <a:r>
              <a:rPr lang="es-ES" b="1" dirty="0" smtClean="0">
                <a:solidFill>
                  <a:srgbClr val="FFFF00"/>
                </a:solidFill>
              </a:rPr>
              <a:t>DEFINICIÓN.</a:t>
            </a:r>
          </a:p>
          <a:p>
            <a:pPr algn="just"/>
            <a:endParaRPr lang="es-ES" b="1" dirty="0" smtClean="0">
              <a:solidFill>
                <a:srgbClr val="00B050"/>
              </a:solidFill>
            </a:endParaRPr>
          </a:p>
          <a:p>
            <a:pPr algn="just"/>
            <a:r>
              <a:rPr lang="es-ES" b="1" dirty="0" smtClean="0">
                <a:solidFill>
                  <a:srgbClr val="C00000"/>
                </a:solidFill>
              </a:rPr>
              <a:t>Calidad: Se refiere a la ausencia de deficiencias que adopta la forma de: Retraso en la entregas, fallos durante los servicios, facturas incorrectas, cancelación de contratos de ventas, etc.</a:t>
            </a:r>
            <a:endParaRPr lang="es-MX" b="1" dirty="0" smtClean="0">
              <a:solidFill>
                <a:srgbClr val="C00000"/>
              </a:solidFill>
            </a:endParaRPr>
          </a:p>
          <a:p>
            <a:pPr algn="just"/>
            <a:endParaRPr lang="es-ES" b="1" dirty="0" smtClean="0">
              <a:solidFill>
                <a:srgbClr val="C00000"/>
              </a:solidFill>
            </a:endParaRPr>
          </a:p>
          <a:p>
            <a:pPr algn="just"/>
            <a:r>
              <a:rPr lang="es-ES" b="1" dirty="0" smtClean="0">
                <a:solidFill>
                  <a:srgbClr val="C00000"/>
                </a:solidFill>
              </a:rPr>
              <a:t>Calidad es </a:t>
            </a:r>
            <a:r>
              <a:rPr lang="es-ES" b="1" dirty="0" smtClean="0">
                <a:solidFill>
                  <a:srgbClr val="FFFF00"/>
                </a:solidFill>
              </a:rPr>
              <a:t>" adecuación al uso".</a:t>
            </a:r>
            <a:endParaRPr lang="es-MX" b="1"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620688"/>
            <a:ext cx="8229600" cy="1143000"/>
          </a:xfrm>
        </p:spPr>
        <p:txBody>
          <a:bodyPr>
            <a:normAutofit fontScale="90000"/>
          </a:bodyPr>
          <a:lstStyle/>
          <a:p>
            <a:r>
              <a:rPr lang="es-MX" dirty="0" smtClean="0">
                <a:solidFill>
                  <a:srgbClr val="00B050"/>
                </a:solidFill>
              </a:rPr>
              <a:t>PROCESO:</a:t>
            </a:r>
            <a:br>
              <a:rPr lang="es-MX" dirty="0" smtClean="0">
                <a:solidFill>
                  <a:srgbClr val="00B050"/>
                </a:solidFill>
              </a:rPr>
            </a:br>
            <a:endParaRPr lang="es-MX" dirty="0">
              <a:solidFill>
                <a:srgbClr val="00B050"/>
              </a:solidFill>
            </a:endParaRPr>
          </a:p>
        </p:txBody>
      </p:sp>
      <p:sp>
        <p:nvSpPr>
          <p:cNvPr id="2" name="1 Marcador de contenido"/>
          <p:cNvSpPr>
            <a:spLocks noGrp="1"/>
          </p:cNvSpPr>
          <p:nvPr>
            <p:ph idx="1"/>
          </p:nvPr>
        </p:nvSpPr>
        <p:spPr>
          <a:xfrm>
            <a:off x="827584" y="1628800"/>
            <a:ext cx="7772400" cy="4572000"/>
          </a:xfrm>
        </p:spPr>
        <p:txBody>
          <a:bodyPr>
            <a:normAutofit/>
          </a:bodyPr>
          <a:lstStyle/>
          <a:p>
            <a:endParaRPr lang="es-ES" dirty="0" smtClean="0">
              <a:solidFill>
                <a:srgbClr val="FF0000"/>
              </a:solidFill>
            </a:endParaRPr>
          </a:p>
          <a:p>
            <a:pPr algn="just"/>
            <a:r>
              <a:rPr lang="es-ES" b="1" dirty="0" smtClean="0">
                <a:solidFill>
                  <a:srgbClr val="FF0000"/>
                </a:solidFill>
              </a:rPr>
              <a:t>Establecer un nuevo enfoque de la planificación de la calidad.</a:t>
            </a:r>
            <a:endParaRPr lang="es-MX" b="1" dirty="0" smtClean="0">
              <a:solidFill>
                <a:srgbClr val="FF0000"/>
              </a:solidFill>
            </a:endParaRPr>
          </a:p>
          <a:p>
            <a:pPr algn="just"/>
            <a:endParaRPr lang="es-ES" b="1" dirty="0" smtClean="0">
              <a:solidFill>
                <a:srgbClr val="FF0000"/>
              </a:solidFill>
            </a:endParaRPr>
          </a:p>
          <a:p>
            <a:pPr algn="just"/>
            <a:r>
              <a:rPr lang="es-ES" b="1" dirty="0" smtClean="0">
                <a:solidFill>
                  <a:srgbClr val="FF0000"/>
                </a:solidFill>
              </a:rPr>
              <a:t>1.-Suministrar </a:t>
            </a:r>
            <a:r>
              <a:rPr lang="es-ES" b="1" u="sng" dirty="0" smtClean="0">
                <a:solidFill>
                  <a:srgbClr val="FF0000"/>
                </a:solidFill>
              </a:rPr>
              <a:t>formación </a:t>
            </a:r>
            <a:r>
              <a:rPr lang="es-ES" b="1" dirty="0" smtClean="0">
                <a:solidFill>
                  <a:srgbClr val="FF0000"/>
                </a:solidFill>
              </a:rPr>
              <a:t>sobre como planificar la calidad, utilizando el nuevo enfoque.</a:t>
            </a:r>
            <a:endParaRPr lang="es-MX" b="1" dirty="0" smtClean="0">
              <a:solidFill>
                <a:srgbClr val="FF0000"/>
              </a:solidFill>
            </a:endParaRPr>
          </a:p>
          <a:p>
            <a:endParaRPr lang="es-MX"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620688"/>
            <a:ext cx="8280920" cy="5616624"/>
          </a:xfrm>
        </p:spPr>
        <p:txBody>
          <a:bodyPr>
            <a:normAutofit fontScale="55000" lnSpcReduction="20000"/>
          </a:bodyPr>
          <a:lstStyle/>
          <a:p>
            <a:pPr algn="just"/>
            <a:r>
              <a:rPr lang="es-ES" sz="5100" b="1" dirty="0" smtClean="0">
                <a:solidFill>
                  <a:srgbClr val="FF0000"/>
                </a:solidFill>
              </a:rPr>
              <a:t>2.-Asistir al personal de la empresa para re planificar aquellos procesos insistentes que poseen deficiencias de calidad inaceptables (caminar por toda la empresa). </a:t>
            </a:r>
          </a:p>
          <a:p>
            <a:pPr algn="just"/>
            <a:endParaRPr lang="es-ES" sz="5100" dirty="0" smtClean="0">
              <a:solidFill>
                <a:srgbClr val="FF0000"/>
              </a:solidFill>
            </a:endParaRPr>
          </a:p>
          <a:p>
            <a:pPr algn="just"/>
            <a:r>
              <a:rPr lang="es-ES" sz="5100" b="1" dirty="0" smtClean="0">
                <a:solidFill>
                  <a:srgbClr val="FF0000"/>
                </a:solidFill>
              </a:rPr>
              <a:t>3.-Asistir al personal de la empresa para dominar el proceso de planificación de la calidad, dominio derivado de la replanificacion de los procesos existentes y de la formación correspondiente.</a:t>
            </a:r>
            <a:endParaRPr lang="es-MX" sz="5100" b="1" dirty="0" smtClean="0">
              <a:solidFill>
                <a:srgbClr val="FF0000"/>
              </a:solidFill>
            </a:endParaRPr>
          </a:p>
          <a:p>
            <a:pPr algn="just"/>
            <a:endParaRPr lang="es-ES" sz="5100" dirty="0" smtClean="0">
              <a:solidFill>
                <a:srgbClr val="FF0000"/>
              </a:solidFill>
            </a:endParaRPr>
          </a:p>
          <a:p>
            <a:pPr algn="just"/>
            <a:r>
              <a:rPr lang="es-ES" sz="5100" b="1" dirty="0" smtClean="0">
                <a:solidFill>
                  <a:srgbClr val="FF0000"/>
                </a:solidFill>
              </a:rPr>
              <a:t>4.-Asistir al personal de la empresa para utilizar el dominio resultante en la planificación de la calidad de forma que se evite la creación de problemas crónicos nuevos. </a:t>
            </a:r>
            <a:endParaRPr lang="es-MX" sz="5100" b="1" dirty="0" smtClean="0">
              <a:solidFill>
                <a:srgbClr val="FF0000"/>
              </a:solidFill>
            </a:endParaRPr>
          </a:p>
          <a:p>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1586</TotalTime>
  <Words>538</Words>
  <Application>Microsoft Office PowerPoint</Application>
  <PresentationFormat>Presentación en pantalla (4:3)</PresentationFormat>
  <Paragraphs>53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Metro</vt:lpstr>
      <vt:lpstr>JURÁN</vt:lpstr>
      <vt:lpstr>Joseph Moses Juran </vt:lpstr>
      <vt:lpstr>INTRODUCCIÓN</vt:lpstr>
      <vt:lpstr>Presentación de PowerPoint</vt:lpstr>
      <vt:lpstr>LA LECCIÓN QUE OBTUVIERON FUE:</vt:lpstr>
      <vt:lpstr>Presentación de PowerPoint</vt:lpstr>
      <vt:lpstr>Presentación de PowerPoint</vt:lpstr>
      <vt:lpstr>PROCESO: </vt:lpstr>
      <vt:lpstr>Presentación de PowerPoint</vt:lpstr>
      <vt:lpstr>LA ESPERIAL DEL PROGRESO DE CALIDAD</vt:lpstr>
      <vt:lpstr>Presentación de PowerPoint</vt:lpstr>
      <vt:lpstr>Presentación de PowerPoint</vt:lpstr>
      <vt:lpstr>Presentación de PowerPoint</vt:lpstr>
      <vt:lpstr>TRILOGÍA DE JURÁN</vt:lpstr>
      <vt:lpstr>SECUENCIA UNIVERSIAL DE MEJORAMIENTO: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JURAN</dc:title>
  <dc:creator>karlita</dc:creator>
  <cp:lastModifiedBy>princess</cp:lastModifiedBy>
  <cp:revision>28</cp:revision>
  <dcterms:created xsi:type="dcterms:W3CDTF">2010-08-28T20:42:27Z</dcterms:created>
  <dcterms:modified xsi:type="dcterms:W3CDTF">2014-02-23T05:26:41Z</dcterms:modified>
</cp:coreProperties>
</file>